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97"/>
  </p:notesMasterIdLst>
  <p:sldIdLst>
    <p:sldId id="382" r:id="rId2"/>
    <p:sldId id="384" r:id="rId3"/>
    <p:sldId id="283" r:id="rId4"/>
    <p:sldId id="305" r:id="rId5"/>
    <p:sldId id="302" r:id="rId6"/>
    <p:sldId id="307" r:id="rId7"/>
    <p:sldId id="260" r:id="rId8"/>
    <p:sldId id="261" r:id="rId9"/>
    <p:sldId id="264" r:id="rId10"/>
    <p:sldId id="280" r:id="rId11"/>
    <p:sldId id="267" r:id="rId12"/>
    <p:sldId id="265" r:id="rId13"/>
    <p:sldId id="308" r:id="rId14"/>
    <p:sldId id="306" r:id="rId15"/>
    <p:sldId id="266" r:id="rId16"/>
    <p:sldId id="268" r:id="rId17"/>
    <p:sldId id="270" r:id="rId18"/>
    <p:sldId id="269" r:id="rId19"/>
    <p:sldId id="271" r:id="rId20"/>
    <p:sldId id="272" r:id="rId21"/>
    <p:sldId id="297" r:id="rId22"/>
    <p:sldId id="279" r:id="rId23"/>
    <p:sldId id="310" r:id="rId24"/>
    <p:sldId id="311" r:id="rId25"/>
    <p:sldId id="281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359" r:id="rId71"/>
    <p:sldId id="360" r:id="rId72"/>
    <p:sldId id="361" r:id="rId73"/>
    <p:sldId id="362" r:id="rId74"/>
    <p:sldId id="363" r:id="rId75"/>
    <p:sldId id="364" r:id="rId76"/>
    <p:sldId id="365" r:id="rId77"/>
    <p:sldId id="366" r:id="rId78"/>
    <p:sldId id="367" r:id="rId79"/>
    <p:sldId id="368" r:id="rId80"/>
    <p:sldId id="369" r:id="rId81"/>
    <p:sldId id="370" r:id="rId82"/>
    <p:sldId id="371" r:id="rId83"/>
    <p:sldId id="372" r:id="rId84"/>
    <p:sldId id="373" r:id="rId85"/>
    <p:sldId id="374" r:id="rId86"/>
    <p:sldId id="375" r:id="rId87"/>
    <p:sldId id="376" r:id="rId88"/>
    <p:sldId id="377" r:id="rId89"/>
    <p:sldId id="309" r:id="rId90"/>
    <p:sldId id="314" r:id="rId91"/>
    <p:sldId id="378" r:id="rId92"/>
    <p:sldId id="379" r:id="rId93"/>
    <p:sldId id="380" r:id="rId94"/>
    <p:sldId id="381" r:id="rId95"/>
    <p:sldId id="313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AB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3824" autoAdjust="0"/>
    <p:restoredTop sz="94660"/>
  </p:normalViewPr>
  <p:slideViewPr>
    <p:cSldViewPr>
      <p:cViewPr>
        <p:scale>
          <a:sx n="43" d="100"/>
          <a:sy n="43" d="100"/>
        </p:scale>
        <p:origin x="-629" y="-21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3CE8D-7D9A-443D-A3E1-624C828EDE77}" type="datetimeFigureOut">
              <a:rPr lang="en-US" smtClean="0"/>
              <a:pPr/>
              <a:t>10/11/2018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E9EDB-1653-4119-A5CA-39C16EF5C71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0918-AD49-4A53-8EB4-5C1153CA8BDC}" type="datetime1">
              <a:rPr lang="en-US" smtClean="0"/>
              <a:pPr/>
              <a:t>10/11/2018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598C-556E-48C3-B0AD-375AF1814A2C}" type="datetime1">
              <a:rPr lang="en-US" smtClean="0"/>
              <a:pPr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8B2-7C3B-4A08-95AD-B10C2F32140A}" type="datetime1">
              <a:rPr lang="en-US" smtClean="0"/>
              <a:pPr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31E55-192A-4A3F-9F59-0FEE7BD017E0}" type="datetime1">
              <a:rPr lang="en-US" smtClean="0"/>
              <a:pPr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E7A95-B0F8-4866-905C-22F0B778E54E}" type="datetime1">
              <a:rPr lang="en-US" smtClean="0"/>
              <a:pPr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EB02-EAB4-49E0-BCBC-924FABD2CDEC}" type="datetime1">
              <a:rPr lang="en-US" smtClean="0"/>
              <a:pPr/>
              <a:t>10/11/2018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43219-437C-4E80-ACBF-1C68685A717E}" type="datetime1">
              <a:rPr lang="en-US" smtClean="0"/>
              <a:pPr/>
              <a:t>10/11/2018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F758-44DB-47D6-ACE9-DDF663880079}" type="datetime1">
              <a:rPr lang="en-US" smtClean="0"/>
              <a:pPr/>
              <a:t>10/11/2018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9A76B-F285-4AE9-9868-1E2360EC5D27}" type="datetime1">
              <a:rPr lang="en-US" smtClean="0"/>
              <a:pPr/>
              <a:t>10/11/2018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923E-6149-48A7-AE86-A956FF2CE120}" type="datetime1">
              <a:rPr lang="en-US" smtClean="0"/>
              <a:pPr/>
              <a:t>10/11/2018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FCEE7-0E36-46DE-B579-829E7FC6D6D7}" type="datetime1">
              <a:rPr lang="en-US" smtClean="0"/>
              <a:pPr/>
              <a:t>10/11/2018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5709654-8F8F-4E55-9B79-BF8241648DF2}" type="datetime1">
              <a:rPr lang="en-US" smtClean="0"/>
              <a:pPr/>
              <a:t>10/11/2018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590800"/>
            <a:ext cx="7851648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800" dirty="0" smtClean="0"/>
              <a:t>Neck Pain </a:t>
            </a:r>
            <a:r>
              <a:rPr lang="en-US" sz="6000" dirty="0" smtClean="0"/>
              <a:t/>
            </a:r>
            <a:br>
              <a:rPr lang="en-US" sz="6000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Atlas and Axis Ligament SystemsThe Atlas (C1) &amp; Axis (C2) are different from theother spinal vertebrae. The upper cervical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5" name="TextBox 4"/>
          <p:cNvSpPr txBox="1"/>
          <p:nvPr/>
        </p:nvSpPr>
        <p:spPr>
          <a:xfrm>
            <a:off x="5943600" y="4953000"/>
            <a:ext cx="5334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5" descr="Intervertebral discs:The vertebrae are connected in the front of the spine by IVD. IVDmake up ¼ of the spinal columns leng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 IVD are strong tissues, filled with gel. Composed of anannulus fibrosus &amp; a nucleus pulposus. The cartilaginous layers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Facet Joints:(Zygapophyseal or Apophyseal Joints) Are located at the back of thespine (posterior). Each vertebra has 2 s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 They allow flexion (bendforward), extension(bend backward) andtwisting motion. Certain types ofmovement are restricted.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Supporting structures:A complex system of ligaments, tendons, and muscleshelp to support and stabilize the cervical spine.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Ligamentum Nuchae(fibrous membrane)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Ligaments:Ligaments (which arecomparable to thickrubber bands) workto prevent excessivemovement thatcould result inserious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Muscles:• They help to provide spinal balance andstability, and enable movement.• There are different types of muscle:forw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Muscles of the Posterior Cervical andUpper Thoracic SpineSemispinalis Capitus(head rotation/pulls backward)Iliocostalis C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DEFINITION:• Discomfort or more intense forms of pain thatare localized to the cervical region.• This term generally refer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685800"/>
            <a:ext cx="8229600" cy="563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Spinal Cord and Cervical Nerve Roots :There are 8 pairs of cervical nerves.The PNS is the complex system of nerves thatb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10579" y="2967335"/>
            <a:ext cx="53944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spc="100" dirty="0" smtClean="0">
                <a:ln w="180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Causes – broadly </a:t>
            </a:r>
            <a:endParaRPr lang="en-US" sz="5400" b="1" i="1" cap="none" spc="100" dirty="0">
              <a:ln w="180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ause:Intrinsic causes: Deformities: Infantile torticilis. Infections of bone: TB of cervical spine. Pyogenic infect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>
              <a:buNone/>
            </a:pPr>
            <a:endParaRPr lang="en-US" dirty="0" smtClean="0"/>
          </a:p>
          <a:p>
            <a:pPr lvl="3">
              <a:buNone/>
            </a:pPr>
            <a:endParaRPr lang="en-US" dirty="0" smtClean="0"/>
          </a:p>
          <a:p>
            <a:pPr lvl="3">
              <a:buNone/>
            </a:pPr>
            <a:endParaRPr lang="en-US" dirty="0" smtClean="0"/>
          </a:p>
          <a:p>
            <a:pPr lvl="3">
              <a:buNone/>
            </a:pPr>
            <a:endParaRPr lang="en-US" dirty="0" smtClean="0"/>
          </a:p>
          <a:p>
            <a:pPr lvl="3">
              <a:buNone/>
            </a:pPr>
            <a:r>
              <a:rPr lang="en-US" dirty="0" smtClean="0"/>
              <a:t>			</a:t>
            </a:r>
            <a:r>
              <a:rPr lang="en-US" sz="6000" dirty="0" smtClean="0"/>
              <a:t>COMPLEXITY</a:t>
            </a:r>
            <a:endParaRPr lang="en-US" sz="6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STAGE2STAGE1STAGE3&#10;Absent&#10;Red Flags Further Work-up&#10;Classification Based Treatment Approach&#10;up to 86% better&#10;Neck Pain wit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Extrensic causes:• Referred pain:• Ear.• Throat.• Brachial plexus.• Angina (pain extends toneck).• Aortic aneurysm.• Meni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Examination..&#10; Inspection&#10; Supraclavicular fossae- asymmetry?&#10; sternocliedomastoid-spasm/swelling&#10; Palpation&#10; Midlin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4" name="Picture 2" descr="Examination..&#10; Inspection&#10; Supraclavicular fossae- asymmetry?&#10; sternocliedomastoid-spasm/swelling&#10; Palpation&#10; Midline..."/>
          <p:cNvPicPr>
            <a:picLocks noChangeAspect="1" noChangeArrowheads="1"/>
          </p:cNvPicPr>
          <p:nvPr/>
        </p:nvPicPr>
        <p:blipFill>
          <a:blip r:embed="rId2"/>
          <a:srcRect l="30833" t="57778" r="44167" b="36666"/>
          <a:stretch>
            <a:fillRect/>
          </a:stretch>
        </p:blipFill>
        <p:spPr bwMode="auto">
          <a:xfrm>
            <a:off x="1219200" y="3962400"/>
            <a:ext cx="2286000" cy="381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219200" y="3810000"/>
            <a:ext cx="160338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Severity</a:t>
            </a:r>
            <a:endParaRPr lang="en-US" sz="3400" dirty="0">
              <a:solidFill>
                <a:schemeClr val="bg1">
                  <a:lumMod val="9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Examination..&#10; Anterior neck-supraclavicular fossae-&#10;swellings/cervical ribs&#10; Thyriod?/ salivary glands?&#10; LNE?&#10; Tempor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6"/>
            <a:ext cx="9144000" cy="68651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Examination..&#10; Movements&#10; Flexion&#10; Extension&#10; Lateral flexion&#10; Rotation&#10; Check for active and passive motion&#10; The s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7169"/>
            <a:ext cx="9144001" cy="68651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Examination..&#10; If lateral flexion cannot be carried out&#10;without forward flexion this shows&#10;involvement of the first two j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In General&#10; Difficult to arrive at an anatomical&#10;diagnosis&#10; Most important is to be able to recognize a&#10;serious pain st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Examination..&#10; When checking for passive motion place&#10;the patient erect on a stool. standing&#10;behind the patient the left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Examination..&#10; Mechanical problems usually cause&#10;asymmetric limitation of movement&#10; Inflammatory/ Neoplastic disorders 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Specific..&#10; Crepitus&#10; Spread both hands on either side of the neck&#10;and ask patient to flex and extend the neck.&#10; Facet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Crepitus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Specific..&#10; Cervical rib&#10; Look for vascular deficits in the upper limb&#10; Adsons test-patient takes a deep breath and&#10;tur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Radiculopathy..&#10; Lateral stretch test&#10; Stretching of the neck in the opposite&#10;direction will elicit pain along the nerv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Contd..&#10; Spurlings test&#10; Sit the patient on a stool with head in&#10;neutral position &amp; with the head in 45&#10;degree rotation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4453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Spurlings test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4453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Radiculopathy..&#10; Distraction test&#10; Passively elevating the head in the&#10;neutral position by holding it at the&#10;occiput and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4453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Anvil &amp; Distraction test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Neck Pain Neck pain may result from abnormalities in the softtissues—the muscles, ligaments, and nerves—as wellas in bon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Upper limb tension test 1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ULTT1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ULTT1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Myelopathy..&#10; In the mildest cases when the fingers are&#10;extended the little finger lies slightly in&#10;abduction; even if ad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4453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Myelopathy..&#10; Motor weakness when present is&#10;asymmetric &amp; usually affects multiple&#10;levels&#10; Vibration &amp; position sense ar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Myelopathy..&#10; Any lesion which compresses the cord can&#10;cause myelopathy but in particular&#10;consider&#10; Canal stenosis&#10; Sp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4453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Anatomy of compression&#10; Anterior compression-IVDP/osteophytes&#10; Anterolateral compression-joints of&#10;Luschka&#10; Lateral com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How to differentiate the source of&#10;neck pain&#10;Pain from joints&#10;ligaments/muscles&#10; c/o pain &amp; stiffness&#10; Deep, dull aching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Differentiation Contd..&#10; No h/o injury&#10; Localized asymmetric&#10;pain&#10; Upper cervical pain is&#10;referred to the head,&#10;lower c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When to suspect serious disease&#10; Unrelenting symptoms and pain radiating&#10;to both hands&#10; Systemic causes such as&#10; Ankyl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KEY POINTS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tr-TR" dirty="0"/>
              <a:t>  </a:t>
            </a:r>
            <a:r>
              <a:rPr lang="en-US" dirty="0" smtClean="0"/>
              <a:t>- </a:t>
            </a:r>
            <a:r>
              <a:rPr lang="tr-TR" b="1" dirty="0" smtClean="0"/>
              <a:t>Neck </a:t>
            </a:r>
            <a:r>
              <a:rPr lang="tr-TR" b="1" dirty="0"/>
              <a:t>pain</a:t>
            </a:r>
            <a:r>
              <a:rPr lang="tr-TR" dirty="0"/>
              <a:t> is a common complaint </a:t>
            </a:r>
            <a:endParaRPr lang="en-US" dirty="0" smtClean="0"/>
          </a:p>
          <a:p>
            <a:pPr>
              <a:buFontTx/>
              <a:buNone/>
            </a:pPr>
            <a:r>
              <a:rPr lang="tr-TR" dirty="0" smtClean="0"/>
              <a:t> </a:t>
            </a:r>
            <a:r>
              <a:rPr lang="en-US" dirty="0" smtClean="0"/>
              <a:t>- </a:t>
            </a:r>
            <a:r>
              <a:rPr lang="tr-TR" dirty="0" smtClean="0"/>
              <a:t>tends </a:t>
            </a:r>
            <a:r>
              <a:rPr lang="tr-TR" dirty="0"/>
              <a:t>to occur with increasing frequency after the age of 30. </a:t>
            </a:r>
            <a:endParaRPr lang="en-US" dirty="0" smtClean="0"/>
          </a:p>
          <a:p>
            <a:pPr>
              <a:buFontTx/>
              <a:buNone/>
            </a:pPr>
            <a:r>
              <a:rPr lang="en-US" dirty="0" smtClean="0"/>
              <a:t>-</a:t>
            </a:r>
            <a:r>
              <a:rPr lang="tr-TR" dirty="0" smtClean="0"/>
              <a:t>Most </a:t>
            </a:r>
            <a:r>
              <a:rPr lang="tr-TR" dirty="0"/>
              <a:t>episodes of neck pain are short-lived and tend to respond to nonoperative management.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Waddell's signs&#10; Their interpretation depends on the&#10;experience of the physician with a wide&#10;range of patients&#10; The sig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Nonanatomic tenderness&#10; Said to be present when the patient&#10;complains of pain with extremely light&#10;touch or tenderness wh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Simulation sign&#10; Positive under two circumstances&#10; Patient c/o pain along the whole length of&#10;spine or in the lower back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Distraction sign&#10; Pertinent only in case of back pain&#10; Patient c/o pain in the SLR test but fails to&#10;do so when the kne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Regional motor/sensory&#10;disturbance&#10; Regional sensory disturbance exists when&#10;there is sensory disturbance in a&#10;nonanatom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Dd&#10;Contd..&#10; Thoracic outlet syndrome&#10; CRPS&#10; Herpes Zoster&#10; Inflammatory pathology e.g.-Rheumatoid&#10;arthritis, Ankylosi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8651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Dd&#10;Contd..&#10; Pain from the upper limb e.g.-lat.&#10;Epicondylitis, CTS&#10; angina pectoris/MI- if risk&#10;factors/associated with 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04" y="1"/>
            <a:ext cx="9134454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Nonspecific neck and shoulder pain&#10; Torticollis&#10; “Tension neck”&#10; Fibromyalgia&#10; Myofascial pain syndromes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Torticollis (Wry neck)&#10; Rotational deformity of upper cervical&#10;spine causing turning &amp; tilting of the head&#10; Head tilted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Torticollis..&#10; Congenital may be due muscular wry neck&#10;or due to anomalies of upper cervical&#10;spine like klippel-feil synd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4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ow the Spinal Column Should Look? Posterior aspect-&gt; should be perfectlystraight, with no lateralcurves. Sagittal view-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Torticollis..&#10; Inflammation can cause torticollis such as&#10;cervical lymphadenitis, rotatory&#10;subluxation of childhood&#10; Tr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Syringomyelia..&#10; Occurs in 1-3 % of spine trauma&#10; Presents as radicular pain, spasticity,&#10;dissociative anaesthesia in th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Brachial plexus pathology&#10; Two types of brachial plexus pathology&#10;cause neck pain&#10; Preganglionic plexus injuries&#10; Brach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Preganglionic brachial plexus&#10;lesions&#10; Can cause severe pain along the neck&#10;,shoulder &amp; arm with an anaesthetic limb&#10;whe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Preganglionic..&#10; Reflexes affected are biceps &amp;&#10;brachioradialis&#10; Preganglionic nature is diagnosed by&#10; Nerve to serratu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Preganglionic..&#10; Histamine test&#10; Anaesthesia above the clavicle&#10; Elevated hemidaiphragm (in CXR)&#10; CT myelography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4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 descr="Preganglionic..&#10; In the histamine test axon reflex i.e. flare&#10;will be absent only in post ganglionic&#10;lesions&#10; EMG will s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Preganglionic..&#10; Sensory evoked potentials will also be&#10;present&#10; CT myelography- done after 6-12 weeks to&#10;allow dissolut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4453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Thoracic outlet syndrome&#10; Due to compression of neurovascular&#10;structures at the thoracic outlet bounded&#10;by the 1st rib, c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TOS..&#10; Of these upper cord compression&#10;neurogenic TOS can present as&#10;neck/face/shoulder/ arm pain with&#10;features of C5,C6,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The spine has three majorcomponents:1. The spinal column(i.e., bones and discs).2. Supporting structures(e.g., muscles and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TOS Contd..&#10; Adsons, military &amp; hyperabduction tests&#10;are for the vascular component ,EAST is&#10;what concerns us&#10; The pati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9468"/>
            <a:ext cx="9160384" cy="68774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Hyperflexion injury mechanism&#10; Front end collision hyperflexion &#10;protective extensor muscle spasm&#10;hyperextension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NEWEST CONCEPT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4453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 descr="Findings in whiplash radicular&#10;damage&#10; Neck rigidity &amp; limited extension&#10; Limited rotation to side of injury&#10; Pain &amp; p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 descr="Findings..&#10; Weakness of supplied muscles&#10; Depressed reflexes of corresponding root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Barre-Lieou syndrome&#10; Characterized by&#10; Aural-tinnitus/deafness/postural dizziness&#10; Ocular-blurring/retro bulbar pain/p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4453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Barre lieou..&#10; This is because the cervical sympathetics&#10;contribute to carotid plexus, brachial&#10;plexus, cardiac plexus, 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 descr="Central cord syndrome&#10; h/o rear end collision in an elderly subject&#10; No head collision/LOC&#10; Sudden hyperextension&#10; Num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4453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 descr="Central cord..&#10; O/E&#10; Motor weakness of UL&gt;LL&#10; Sensory loss below level of lesion&#10; Bladder dysfunction &#10; Thought to b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 descr="Central cord..&#10; Cord contusion is due to squeezing of the&#10;cord between hypertrophic spur anteriorly&#10;&amp; ligamentum flavum p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The spinal column:• It is composed of vertebrae that begin in the uppertorso and end at the base of the skull. Sevenverteb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Central cord..&#10; In contusion there is both motor &amp;&#10;sensory loss&#10; In vascular injury usually sensory loss is&#10;minimal/abs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51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Approach to neck pai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8651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Approach to neck pai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 descr="Approach to neck pai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 descr="Approach to neck pai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4453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Approach to neck pai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 descr="Approach to neck pai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 descr="Approach to neck pai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b="1" dirty="0" smtClean="0"/>
              <a:t>MANAGEMENT</a:t>
            </a:r>
            <a:endParaRPr lang="en-US" sz="6600" b="1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Conservative treatment&#10;• Rest.&#10;• Drug therapy.&#10;• Physical therapy.&#10;• ADL for correction of life.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2374"/>
            <a:ext cx="8725747" cy="643702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62000" y="5020270"/>
            <a:ext cx="2392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70C0"/>
              </a:buClr>
              <a:buSzPct val="72000"/>
              <a:buFont typeface="Arial" pitchFamily="34" charset="0"/>
              <a:buChar char="•"/>
            </a:pPr>
            <a:r>
              <a:rPr lang="en-US" sz="5400" dirty="0" smtClean="0">
                <a:solidFill>
                  <a:srgbClr val="0070C0"/>
                </a:solidFill>
                <a:latin typeface="Adobe Garamond Pro" pitchFamily="18" charset="0"/>
              </a:rPr>
              <a:t>Surgery</a:t>
            </a:r>
            <a:endParaRPr lang="en-US" sz="5400" dirty="0">
              <a:solidFill>
                <a:srgbClr val="0070C0"/>
              </a:solidFill>
              <a:latin typeface="Adobe Garamond Pro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A typical vertebra consists of:•Large vertebral body in the front.•2 strong bony areas (pedicles) connecting the vertebral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4800"/>
            <a:ext cx="2895600" cy="1919121"/>
          </a:xfrm>
          <a:prstGeom prst="rect">
            <a:avLst/>
          </a:prstGeom>
        </p:spPr>
      </p:pic>
      <p:pic>
        <p:nvPicPr>
          <p:cNvPr id="3" name="Picture 2" descr="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04801"/>
            <a:ext cx="3469078" cy="1913289"/>
          </a:xfrm>
          <a:prstGeom prst="rect">
            <a:avLst/>
          </a:prstGeom>
        </p:spPr>
      </p:pic>
      <p:pic>
        <p:nvPicPr>
          <p:cNvPr id="4" name="Picture 3" descr="2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438400"/>
            <a:ext cx="4267200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6400"/>
            <a:ext cx="2743200" cy="2743200"/>
          </a:xfrm>
          <a:prstGeom prst="rect">
            <a:avLst/>
          </a:prstGeom>
        </p:spPr>
      </p:pic>
      <p:pic>
        <p:nvPicPr>
          <p:cNvPr id="5" name="Picture 4" descr="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752600"/>
            <a:ext cx="3206882" cy="2568061"/>
          </a:xfrm>
          <a:prstGeom prst="rect">
            <a:avLst/>
          </a:prstGeom>
        </p:spPr>
      </p:pic>
      <p:pic>
        <p:nvPicPr>
          <p:cNvPr id="6" name="Picture 5" descr="1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665865"/>
            <a:ext cx="2491740" cy="2663981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Image result for injection steroid epidur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4800"/>
            <a:ext cx="8331200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3371332" cy="3276600"/>
          </a:xfrm>
          <a:prstGeom prst="rect">
            <a:avLst/>
          </a:prstGeom>
        </p:spPr>
      </p:pic>
      <p:pic>
        <p:nvPicPr>
          <p:cNvPr id="3" name="Picture 2" descr="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371600"/>
            <a:ext cx="2438400" cy="3400927"/>
          </a:xfrm>
          <a:prstGeom prst="rect">
            <a:avLst/>
          </a:prstGeom>
        </p:spPr>
      </p:pic>
      <p:pic>
        <p:nvPicPr>
          <p:cNvPr id="4" name="Picture 3" descr="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632" y="1524000"/>
            <a:ext cx="2944368" cy="3151632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2682240" cy="2682240"/>
          </a:xfrm>
          <a:prstGeom prst="rect">
            <a:avLst/>
          </a:prstGeom>
        </p:spPr>
      </p:pic>
      <p:pic>
        <p:nvPicPr>
          <p:cNvPr id="3" name="Picture 2" descr="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752600"/>
            <a:ext cx="3124200" cy="3124200"/>
          </a:xfrm>
          <a:prstGeom prst="rect">
            <a:avLst/>
          </a:prstGeom>
        </p:spPr>
      </p:pic>
      <p:pic>
        <p:nvPicPr>
          <p:cNvPr id="4" name="Picture 3" descr="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97" y="1905000"/>
            <a:ext cx="3148803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 smtClean="0"/>
              <a:t>Thank</a:t>
            </a:r>
            <a:r>
              <a:rPr lang="en-US" sz="4800" dirty="0" smtClean="0"/>
              <a:t> </a:t>
            </a:r>
            <a:r>
              <a:rPr lang="en-US" sz="8000" dirty="0" smtClean="0"/>
              <a:t>You</a:t>
            </a:r>
            <a:endParaRPr lang="en-US" sz="48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676</TotalTime>
  <Words>53</Words>
  <Application>Microsoft Office PowerPoint</Application>
  <PresentationFormat>On-screen Show (4:3)</PresentationFormat>
  <Paragraphs>17</Paragraphs>
  <Slides>95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6" baseType="lpstr">
      <vt:lpstr>Flow</vt:lpstr>
      <vt:lpstr>Neck Pain  </vt:lpstr>
      <vt:lpstr>Slide 2</vt:lpstr>
      <vt:lpstr>Slide 3</vt:lpstr>
      <vt:lpstr>Slide 4</vt:lpstr>
      <vt:lpstr>KEY POINTS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 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MANAGEMENT</vt:lpstr>
      <vt:lpstr>Slide 89</vt:lpstr>
      <vt:lpstr>Slide 90</vt:lpstr>
      <vt:lpstr>Slide 91</vt:lpstr>
      <vt:lpstr>Slide 92</vt:lpstr>
      <vt:lpstr>Slide 93</vt:lpstr>
      <vt:lpstr>Slide 94</vt:lpstr>
      <vt:lpstr>Thank You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HP</cp:lastModifiedBy>
  <cp:revision>67</cp:revision>
  <dcterms:created xsi:type="dcterms:W3CDTF">2006-08-16T00:00:00Z</dcterms:created>
  <dcterms:modified xsi:type="dcterms:W3CDTF">2018-10-11T05:54:09Z</dcterms:modified>
</cp:coreProperties>
</file>